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9" r:id="rId2"/>
  </p:sldIdLst>
  <p:sldSz cx="1243647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843"/>
    <p:restoredTop sz="96245"/>
  </p:normalViewPr>
  <p:slideViewPr>
    <p:cSldViewPr snapToGrid="0" snapToObjects="1">
      <p:cViewPr varScale="1">
        <p:scale>
          <a:sx n="91" d="100"/>
          <a:sy n="91" d="100"/>
        </p:scale>
        <p:origin x="2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22363"/>
            <a:ext cx="9327356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02038"/>
            <a:ext cx="9327356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44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852" y="365125"/>
            <a:ext cx="26816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5008" y="365125"/>
            <a:ext cx="788938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563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10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530" y="1709739"/>
            <a:ext cx="1072646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530" y="4589464"/>
            <a:ext cx="1072646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01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5008" y="1825625"/>
            <a:ext cx="528550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5965" y="1825625"/>
            <a:ext cx="528550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15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7" y="365126"/>
            <a:ext cx="1072646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628" y="1681163"/>
            <a:ext cx="526121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628" y="2505075"/>
            <a:ext cx="526121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5965" y="1681163"/>
            <a:ext cx="528712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5965" y="2505075"/>
            <a:ext cx="528712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54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549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85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57200"/>
            <a:ext cx="401108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122" y="987426"/>
            <a:ext cx="629596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57400"/>
            <a:ext cx="401108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41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57200"/>
            <a:ext cx="401108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87122" y="987426"/>
            <a:ext cx="6295965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57400"/>
            <a:ext cx="401108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46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5008" y="365126"/>
            <a:ext cx="107264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5008" y="1825625"/>
            <a:ext cx="107264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008" y="6356351"/>
            <a:ext cx="2798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F54E8-B9DA-424C-B9E3-2557AC68F53C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19583" y="6356351"/>
            <a:ext cx="41973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3260" y="6356351"/>
            <a:ext cx="2798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40026-12F5-D848-8447-71777A78D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83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Box 137">
            <a:extLst>
              <a:ext uri="{FF2B5EF4-FFF2-40B4-BE49-F238E27FC236}">
                <a16:creationId xmlns:a16="http://schemas.microsoft.com/office/drawing/2014/main" id="{DFF8E2FB-41EF-D842-BEB5-AC3AEA3F0A37}"/>
              </a:ext>
            </a:extLst>
          </p:cNvPr>
          <p:cNvSpPr txBox="1"/>
          <p:nvPr/>
        </p:nvSpPr>
        <p:spPr>
          <a:xfrm>
            <a:off x="1914804" y="849745"/>
            <a:ext cx="197935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i="1" dirty="0">
                <a:solidFill>
                  <a:srgbClr val="00206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Barcode + UMI extraction, </a:t>
            </a:r>
          </a:p>
          <a:p>
            <a:pPr algn="ctr"/>
            <a:r>
              <a:rPr lang="en-US" sz="1300" i="1" dirty="0">
                <a:solidFill>
                  <a:srgbClr val="00206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alignment, deduplication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AA728407-1DBF-A045-B4E1-DF4233E3B104}"/>
              </a:ext>
            </a:extLst>
          </p:cNvPr>
          <p:cNvSpPr txBox="1"/>
          <p:nvPr/>
        </p:nvSpPr>
        <p:spPr>
          <a:xfrm>
            <a:off x="760754" y="949539"/>
            <a:ext cx="1205919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2060"/>
                </a:solidFill>
                <a:latin typeface="Arial Narrow" charset="0"/>
                <a:ea typeface="Arial Narrow" charset="0"/>
                <a:cs typeface="Arial Narrow" charset="0"/>
              </a:rPr>
              <a:t>Combined</a:t>
            </a:r>
          </a:p>
          <a:p>
            <a:pPr algn="ctr"/>
            <a:r>
              <a:rPr lang="en-US" sz="1200" b="1" dirty="0">
                <a:solidFill>
                  <a:srgbClr val="002060"/>
                </a:solidFill>
                <a:latin typeface="Arial Narrow" charset="0"/>
                <a:ea typeface="Arial Narrow" charset="0"/>
                <a:cs typeface="Arial Narrow" charset="0"/>
              </a:rPr>
              <a:t>Raw Sequencing </a:t>
            </a:r>
          </a:p>
          <a:p>
            <a:pPr algn="ctr"/>
            <a:r>
              <a:rPr lang="en-US" sz="1200" b="1" dirty="0">
                <a:solidFill>
                  <a:srgbClr val="002060"/>
                </a:solidFill>
                <a:latin typeface="Arial Narrow" charset="0"/>
                <a:ea typeface="Arial Narrow" charset="0"/>
                <a:cs typeface="Arial Narrow" charset="0"/>
              </a:rPr>
              <a:t>Reads 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9CC58AD-A472-ED4A-AB97-BDF9E1DD163A}"/>
              </a:ext>
            </a:extLst>
          </p:cNvPr>
          <p:cNvSpPr txBox="1"/>
          <p:nvPr/>
        </p:nvSpPr>
        <p:spPr>
          <a:xfrm>
            <a:off x="2228050" y="1410530"/>
            <a:ext cx="1309840" cy="218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48"/>
              </a:lnSpc>
            </a:pPr>
            <a:r>
              <a:rPr lang="en-US" sz="1400" dirty="0">
                <a:solidFill>
                  <a:srgbClr val="0070C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UMI-tools, STAR</a:t>
            </a:r>
            <a:endParaRPr lang="en-US" sz="1400" dirty="0">
              <a:solidFill>
                <a:srgbClr val="0070C0"/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5AF4EAE5-DAAC-594B-8C18-FF731F0A6A27}"/>
              </a:ext>
            </a:extLst>
          </p:cNvPr>
          <p:cNvSpPr txBox="1"/>
          <p:nvPr/>
        </p:nvSpPr>
        <p:spPr>
          <a:xfrm>
            <a:off x="3780712" y="949539"/>
            <a:ext cx="1071243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2060"/>
                </a:solidFill>
                <a:latin typeface="Arial Narrow" charset="0"/>
                <a:ea typeface="Arial Narrow" charset="0"/>
                <a:cs typeface="Arial Narrow" charset="0"/>
              </a:rPr>
              <a:t>Non-SNV-aware Alignments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F1CC507-6C2A-CF4D-8F5E-25945670BBF9}"/>
              </a:ext>
            </a:extLst>
          </p:cNvPr>
          <p:cNvSpPr txBox="1"/>
          <p:nvPr/>
        </p:nvSpPr>
        <p:spPr>
          <a:xfrm>
            <a:off x="4965581" y="1421951"/>
            <a:ext cx="689919" cy="218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48"/>
              </a:lnSpc>
            </a:pPr>
            <a:r>
              <a:rPr lang="en-US" sz="1400" dirty="0">
                <a:solidFill>
                  <a:srgbClr val="0070C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GATK</a:t>
            </a:r>
            <a:endParaRPr lang="en-US" sz="1400" dirty="0">
              <a:solidFill>
                <a:srgbClr val="0070C0"/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A16E6174-18C8-5C4D-8896-DD64F45A80C8}"/>
              </a:ext>
            </a:extLst>
          </p:cNvPr>
          <p:cNvSpPr txBox="1"/>
          <p:nvPr/>
        </p:nvSpPr>
        <p:spPr>
          <a:xfrm>
            <a:off x="4714980" y="874551"/>
            <a:ext cx="12476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i="1" dirty="0">
                <a:solidFill>
                  <a:srgbClr val="00206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Variant call</a:t>
            </a:r>
          </a:p>
          <a:p>
            <a:pPr algn="ctr"/>
            <a:r>
              <a:rPr lang="en-US" sz="1300" i="1" dirty="0">
                <a:solidFill>
                  <a:srgbClr val="002060"/>
                </a:solidFill>
                <a:latin typeface="Arial Narrow" panose="020B0604020202020204" pitchFamily="34" charset="0"/>
                <a:ea typeface="Arial Narrow" charset="0"/>
                <a:cs typeface="Arial Narrow" panose="020B0604020202020204" pitchFamily="34" charset="0"/>
              </a:rPr>
              <a:t>(optional)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A410B18-399C-2A42-8778-23E8A96C7680}"/>
              </a:ext>
            </a:extLst>
          </p:cNvPr>
          <p:cNvSpPr txBox="1"/>
          <p:nvPr/>
        </p:nvSpPr>
        <p:spPr>
          <a:xfrm>
            <a:off x="5825800" y="1014816"/>
            <a:ext cx="1090890" cy="646331"/>
          </a:xfrm>
          <a:prstGeom prst="rect">
            <a:avLst/>
          </a:prstGeom>
          <a:solidFill>
            <a:srgbClr val="00206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High-quality heterozygous SNVs</a:t>
            </a:r>
          </a:p>
        </p:txBody>
      </p:sp>
      <p:cxnSp>
        <p:nvCxnSpPr>
          <p:cNvPr id="145" name="Elbow Connector 144">
            <a:extLst>
              <a:ext uri="{FF2B5EF4-FFF2-40B4-BE49-F238E27FC236}">
                <a16:creationId xmlns:a16="http://schemas.microsoft.com/office/drawing/2014/main" id="{64DCC583-10C9-5347-84E5-ECDC10E1A5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58277" y="2060261"/>
            <a:ext cx="2011680" cy="1097280"/>
          </a:xfrm>
          <a:prstGeom prst="bentConnector3">
            <a:avLst>
              <a:gd name="adj1" fmla="val 999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FB24482F-DC27-1F4E-ABF2-C2D62BEDCB91}"/>
              </a:ext>
            </a:extLst>
          </p:cNvPr>
          <p:cNvCxnSpPr>
            <a:cxnSpLocks/>
          </p:cNvCxnSpPr>
          <p:nvPr/>
        </p:nvCxnSpPr>
        <p:spPr>
          <a:xfrm>
            <a:off x="2008514" y="1331676"/>
            <a:ext cx="17373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0297EB30-F102-CA47-9DD8-FD3FECD1DA1D}"/>
              </a:ext>
            </a:extLst>
          </p:cNvPr>
          <p:cNvCxnSpPr>
            <a:cxnSpLocks/>
          </p:cNvCxnSpPr>
          <p:nvPr/>
        </p:nvCxnSpPr>
        <p:spPr>
          <a:xfrm flipV="1">
            <a:off x="4863150" y="1335965"/>
            <a:ext cx="914400" cy="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Elbow Connector 147">
            <a:extLst>
              <a:ext uri="{FF2B5EF4-FFF2-40B4-BE49-F238E27FC236}">
                <a16:creationId xmlns:a16="http://schemas.microsoft.com/office/drawing/2014/main" id="{DF06026C-5D76-424C-89AF-B3306349471C}"/>
              </a:ext>
            </a:extLst>
          </p:cNvPr>
          <p:cNvCxnSpPr>
            <a:cxnSpLocks/>
          </p:cNvCxnSpPr>
          <p:nvPr/>
        </p:nvCxnSpPr>
        <p:spPr>
          <a:xfrm rot="5400000">
            <a:off x="5179313" y="325097"/>
            <a:ext cx="1371600" cy="4206240"/>
          </a:xfrm>
          <a:prstGeom prst="bentConnector3">
            <a:avLst>
              <a:gd name="adj1" fmla="val 32922"/>
            </a:avLst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F0A9A7C2-3000-CB48-ADD0-4B5333A327A5}"/>
              </a:ext>
            </a:extLst>
          </p:cNvPr>
          <p:cNvSpPr txBox="1"/>
          <p:nvPr/>
        </p:nvSpPr>
        <p:spPr>
          <a:xfrm>
            <a:off x="3044459" y="3719683"/>
            <a:ext cx="1205310" cy="218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48"/>
              </a:lnSpc>
            </a:pPr>
            <a:r>
              <a:rPr lang="en-US" sz="1400" dirty="0">
                <a:solidFill>
                  <a:srgbClr val="0070C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STAR_WASP</a:t>
            </a:r>
            <a:endParaRPr lang="en-US" sz="1400" dirty="0">
              <a:solidFill>
                <a:srgbClr val="0070C0"/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0B880099-1C56-B549-8ABB-79ADEA88F4F2}"/>
              </a:ext>
            </a:extLst>
          </p:cNvPr>
          <p:cNvSpPr txBox="1"/>
          <p:nvPr/>
        </p:nvSpPr>
        <p:spPr>
          <a:xfrm>
            <a:off x="3124574" y="3137063"/>
            <a:ext cx="116053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i="1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SNV-aware </a:t>
            </a:r>
            <a:r>
              <a:rPr lang="en-US" sz="1300" i="1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ea typeface="Arial Narrow" charset="0"/>
                <a:cs typeface="Arial Narrow" panose="020B0604020202020204" pitchFamily="34" charset="0"/>
              </a:rPr>
              <a:t>alignment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CC869E03-61AB-6342-A85D-0654A73D8EEE}"/>
              </a:ext>
            </a:extLst>
          </p:cNvPr>
          <p:cNvSpPr txBox="1"/>
          <p:nvPr/>
        </p:nvSpPr>
        <p:spPr>
          <a:xfrm>
            <a:off x="5362001" y="3732593"/>
            <a:ext cx="16265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i="1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Estimation of cell level n</a:t>
            </a:r>
            <a:r>
              <a:rPr lang="en-US" sz="1300" i="1" baseline="-25000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var</a:t>
            </a:r>
            <a:r>
              <a:rPr lang="en-US" sz="1300" i="1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, n</a:t>
            </a:r>
            <a:r>
              <a:rPr lang="en-US" sz="1300" i="1" baseline="-25000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ref</a:t>
            </a:r>
            <a:r>
              <a:rPr lang="en-US" sz="1300" i="1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 and VAF</a:t>
            </a:r>
            <a:r>
              <a:rPr lang="en-US" sz="1300" i="1" baseline="-25000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RNA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C222EE85-28F9-3840-BD43-F9FEDBB158E1}"/>
              </a:ext>
            </a:extLst>
          </p:cNvPr>
          <p:cNvSpPr txBox="1"/>
          <p:nvPr/>
        </p:nvSpPr>
        <p:spPr>
          <a:xfrm>
            <a:off x="5370837" y="4293350"/>
            <a:ext cx="1694800" cy="224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48"/>
              </a:lnSpc>
            </a:pPr>
            <a:r>
              <a:rPr lang="en-US" sz="1400" dirty="0">
                <a:solidFill>
                  <a:srgbClr val="0070C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scReadCounts</a:t>
            </a:r>
            <a:endParaRPr lang="en-US" sz="1400" dirty="0">
              <a:solidFill>
                <a:srgbClr val="0070C0"/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065C74E-AFC7-2143-8A25-B01C3BACF049}"/>
              </a:ext>
            </a:extLst>
          </p:cNvPr>
          <p:cNvSpPr txBox="1"/>
          <p:nvPr/>
        </p:nvSpPr>
        <p:spPr>
          <a:xfrm>
            <a:off x="7535173" y="928714"/>
            <a:ext cx="860896" cy="276999"/>
          </a:xfrm>
          <a:prstGeom prst="rect">
            <a:avLst/>
          </a:prstGeom>
          <a:solidFill>
            <a:srgbClr val="00206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COSMIC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F5C0AE12-034D-2F40-8D7A-12B96ACF4E16}"/>
              </a:ext>
            </a:extLst>
          </p:cNvPr>
          <p:cNvSpPr txBox="1"/>
          <p:nvPr/>
        </p:nvSpPr>
        <p:spPr>
          <a:xfrm>
            <a:off x="7535173" y="1202902"/>
            <a:ext cx="860896" cy="276999"/>
          </a:xfrm>
          <a:prstGeom prst="rect">
            <a:avLst/>
          </a:prstGeom>
          <a:solidFill>
            <a:srgbClr val="00206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REDI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55980EC-25B7-A349-B760-A1538C0C563E}"/>
              </a:ext>
            </a:extLst>
          </p:cNvPr>
          <p:cNvSpPr txBox="1"/>
          <p:nvPr/>
        </p:nvSpPr>
        <p:spPr>
          <a:xfrm>
            <a:off x="7535173" y="1477091"/>
            <a:ext cx="860896" cy="276999"/>
          </a:xfrm>
          <a:prstGeom prst="rect">
            <a:avLst/>
          </a:prstGeom>
          <a:solidFill>
            <a:srgbClr val="00206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DbSNP</a:t>
            </a:r>
            <a:endParaRPr lang="en-US" sz="1200" b="1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B29820D4-F8A2-E74F-A09D-9D74F5E82BDA}"/>
              </a:ext>
            </a:extLst>
          </p:cNvPr>
          <p:cNvSpPr txBox="1"/>
          <p:nvPr/>
        </p:nvSpPr>
        <p:spPr>
          <a:xfrm>
            <a:off x="6822780" y="1227273"/>
            <a:ext cx="844957" cy="216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48"/>
              </a:lnSpc>
            </a:pPr>
            <a:r>
              <a:rPr lang="en-US" sz="1300" dirty="0">
                <a:solidFill>
                  <a:srgbClr val="00206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OR/AND</a:t>
            </a:r>
            <a:endParaRPr lang="en-US" sz="1300" dirty="0">
              <a:solidFill>
                <a:srgbClr val="002060"/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</p:txBody>
      </p:sp>
      <p:sp>
        <p:nvSpPr>
          <p:cNvPr id="159" name="Right Brace 158">
            <a:extLst>
              <a:ext uri="{FF2B5EF4-FFF2-40B4-BE49-F238E27FC236}">
                <a16:creationId xmlns:a16="http://schemas.microsoft.com/office/drawing/2014/main" id="{7CBEC105-29CC-4C43-8DED-8B64B105953D}"/>
              </a:ext>
            </a:extLst>
          </p:cNvPr>
          <p:cNvSpPr/>
          <p:nvPr/>
        </p:nvSpPr>
        <p:spPr>
          <a:xfrm>
            <a:off x="8650425" y="910804"/>
            <a:ext cx="90694" cy="84684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33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96AA183-FE46-264D-89C1-72A1C97CCDFE}"/>
              </a:ext>
            </a:extLst>
          </p:cNvPr>
          <p:cNvSpPr txBox="1"/>
          <p:nvPr/>
        </p:nvSpPr>
        <p:spPr>
          <a:xfrm>
            <a:off x="8802033" y="995132"/>
            <a:ext cx="828582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rgbClr val="00206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External variation sources</a:t>
            </a:r>
            <a:endParaRPr lang="en-US" sz="1300" dirty="0">
              <a:solidFill>
                <a:srgbClr val="002060"/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B97C1705-3036-EE4B-8058-15F100DF20DA}"/>
              </a:ext>
            </a:extLst>
          </p:cNvPr>
          <p:cNvSpPr txBox="1"/>
          <p:nvPr/>
        </p:nvSpPr>
        <p:spPr>
          <a:xfrm>
            <a:off x="4266703" y="3262386"/>
            <a:ext cx="1007542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2060"/>
                </a:solidFill>
                <a:latin typeface="Arial Narrow" charset="0"/>
                <a:ea typeface="Arial Narrow" charset="0"/>
                <a:cs typeface="Arial Narrow" charset="0"/>
              </a:rPr>
              <a:t>SNV-aware Alignments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F73EFDEF-0776-124B-B031-EAD2FBCAC5FF}"/>
              </a:ext>
            </a:extLst>
          </p:cNvPr>
          <p:cNvSpPr txBox="1"/>
          <p:nvPr/>
        </p:nvSpPr>
        <p:spPr>
          <a:xfrm>
            <a:off x="7570342" y="4006821"/>
            <a:ext cx="860896" cy="461665"/>
          </a:xfrm>
          <a:prstGeom prst="rect">
            <a:avLst/>
          </a:prstGeom>
          <a:solidFill>
            <a:srgbClr val="C0000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Cell-VAF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matrices</a:t>
            </a:r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DDCA8BB-F1DC-084B-A21C-C534080893A7}"/>
              </a:ext>
            </a:extLst>
          </p:cNvPr>
          <p:cNvCxnSpPr>
            <a:cxnSpLocks/>
          </p:cNvCxnSpPr>
          <p:nvPr/>
        </p:nvCxnSpPr>
        <p:spPr>
          <a:xfrm rot="5400000" flipV="1">
            <a:off x="6145060" y="1834147"/>
            <a:ext cx="457200" cy="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A78122A-102B-C94A-8A98-9883E8F70D09}"/>
              </a:ext>
            </a:extLst>
          </p:cNvPr>
          <p:cNvSpPr txBox="1"/>
          <p:nvPr/>
        </p:nvSpPr>
        <p:spPr>
          <a:xfrm>
            <a:off x="7549095" y="2618171"/>
            <a:ext cx="860896" cy="461665"/>
          </a:xfrm>
          <a:prstGeom prst="rect">
            <a:avLst/>
          </a:prstGeom>
          <a:solidFill>
            <a:srgbClr val="002060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Cell-GE</a:t>
            </a: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matrices</a:t>
            </a:r>
          </a:p>
        </p:txBody>
      </p:sp>
      <p:cxnSp>
        <p:nvCxnSpPr>
          <p:cNvPr id="57" name="Elbow Connector 56">
            <a:extLst>
              <a:ext uri="{FF2B5EF4-FFF2-40B4-BE49-F238E27FC236}">
                <a16:creationId xmlns:a16="http://schemas.microsoft.com/office/drawing/2014/main" id="{48BDADCA-23B8-9843-8D59-E5C91AEE87F9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88595" y="2592483"/>
            <a:ext cx="457200" cy="2743200"/>
          </a:xfrm>
          <a:prstGeom prst="bentConnector3">
            <a:avLst>
              <a:gd name="adj1" fmla="val 999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5BA9E25-A324-8946-BEE7-0146FBAFEB3D}"/>
              </a:ext>
            </a:extLst>
          </p:cNvPr>
          <p:cNvSpPr txBox="1"/>
          <p:nvPr/>
        </p:nvSpPr>
        <p:spPr>
          <a:xfrm>
            <a:off x="5049362" y="2351376"/>
            <a:ext cx="22030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i="1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GE estimation and normalization,</a:t>
            </a:r>
          </a:p>
          <a:p>
            <a:pPr algn="ctr"/>
            <a:r>
              <a:rPr lang="en-US" sz="1300" i="1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ea typeface="Arial Narrow" charset="0"/>
                <a:cs typeface="Arial Narrow" panose="020B0604020202020204" pitchFamily="34" charset="0"/>
              </a:rPr>
              <a:t>Cell types classifications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C59C3E1-39F3-AA47-8D42-A43C5C5BF288}"/>
              </a:ext>
            </a:extLst>
          </p:cNvPr>
          <p:cNvSpPr txBox="1"/>
          <p:nvPr/>
        </p:nvSpPr>
        <p:spPr>
          <a:xfrm>
            <a:off x="5287174" y="2924081"/>
            <a:ext cx="1694800" cy="334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948"/>
              </a:lnSpc>
            </a:pPr>
            <a:r>
              <a:rPr lang="en-US" sz="1400" dirty="0">
                <a:solidFill>
                  <a:srgbClr val="0070C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Seurat, </a:t>
            </a:r>
            <a:r>
              <a:rPr lang="en-US" sz="1400" dirty="0" err="1">
                <a:solidFill>
                  <a:srgbClr val="0070C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SingleR</a:t>
            </a:r>
            <a:endParaRPr lang="en-US" sz="1400" dirty="0">
              <a:solidFill>
                <a:srgbClr val="0070C0"/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  <a:p>
            <a:pPr algn="ctr">
              <a:lnSpc>
                <a:spcPts val="948"/>
              </a:lnSpc>
            </a:pPr>
            <a:endParaRPr lang="en-US" sz="1400" dirty="0">
              <a:solidFill>
                <a:srgbClr val="0070C0"/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01265B5-AC3C-AE49-B332-2EA25FAE6828}"/>
              </a:ext>
            </a:extLst>
          </p:cNvPr>
          <p:cNvSpPr/>
          <p:nvPr/>
        </p:nvSpPr>
        <p:spPr>
          <a:xfrm>
            <a:off x="7328731" y="3286854"/>
            <a:ext cx="1344354" cy="5162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Arial Narrow" charset="0"/>
                <a:ea typeface="Arial Narrow" charset="0"/>
                <a:cs typeface="Arial Narrow" charset="0"/>
              </a:rPr>
              <a:t>Sc-</a:t>
            </a:r>
            <a:r>
              <a:rPr lang="en-US" sz="2000" b="1" dirty="0">
                <a:solidFill>
                  <a:srgbClr val="C00000"/>
                </a:solidFill>
                <a:latin typeface="Arial Narrow" charset="0"/>
                <a:ea typeface="Arial Narrow" charset="0"/>
                <a:cs typeface="Arial Narrow" charset="0"/>
              </a:rPr>
              <a:t>R</a:t>
            </a:r>
            <a:r>
              <a:rPr lang="en-US" sz="2000" b="1" dirty="0">
                <a:solidFill>
                  <a:srgbClr val="002060"/>
                </a:solidFill>
                <a:latin typeface="Arial Narrow" charset="0"/>
                <a:ea typeface="Arial Narrow" charset="0"/>
                <a:cs typeface="Arial Narrow" charset="0"/>
              </a:rPr>
              <a:t>e</a:t>
            </a:r>
            <a:r>
              <a:rPr lang="en-US" sz="2000" b="1" dirty="0">
                <a:latin typeface="Arial Narrow" charset="0"/>
                <a:ea typeface="Arial Narrow" charset="0"/>
                <a:cs typeface="Arial Narrow" charset="0"/>
              </a:rPr>
              <a:t>QTLs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3339426-A942-9F41-8C59-96DF3C6BB23B}"/>
              </a:ext>
            </a:extLst>
          </p:cNvPr>
          <p:cNvSpPr txBox="1"/>
          <p:nvPr/>
        </p:nvSpPr>
        <p:spPr>
          <a:xfrm>
            <a:off x="8624670" y="3616592"/>
            <a:ext cx="1325888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80"/>
              </a:lnSpc>
            </a:pPr>
            <a:r>
              <a:rPr lang="en-US" sz="1400" dirty="0" err="1">
                <a:solidFill>
                  <a:srgbClr val="0070C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Matrix_eQTL</a:t>
            </a:r>
            <a:endParaRPr lang="en-US" sz="1400" dirty="0">
              <a:solidFill>
                <a:srgbClr val="0070C0"/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0218467-36C1-FE49-BBEE-E6559E24CD19}"/>
              </a:ext>
            </a:extLst>
          </p:cNvPr>
          <p:cNvSpPr txBox="1"/>
          <p:nvPr/>
        </p:nvSpPr>
        <p:spPr>
          <a:xfrm>
            <a:off x="8719093" y="3183938"/>
            <a:ext cx="1038033" cy="425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280"/>
              </a:lnSpc>
            </a:pPr>
            <a:r>
              <a:rPr lang="en-US" sz="1300" i="1" dirty="0">
                <a:solidFill>
                  <a:schemeClr val="accent1">
                    <a:lumMod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Regression Analysis</a:t>
            </a:r>
            <a:endParaRPr lang="en-US" sz="1300" i="1" dirty="0">
              <a:solidFill>
                <a:schemeClr val="accent1">
                  <a:lumMod val="50000"/>
                </a:schemeClr>
              </a:solidFill>
              <a:latin typeface="Arial Narrow" panose="020B0604020202020204" pitchFamily="34" charset="0"/>
              <a:ea typeface="Arial Narrow" charset="0"/>
              <a:cs typeface="Arial Narrow" panose="020B0604020202020204" pitchFamily="34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C87841B-AED6-CD45-8D0E-4F888A6009C4}"/>
              </a:ext>
            </a:extLst>
          </p:cNvPr>
          <p:cNvCxnSpPr>
            <a:cxnSpLocks/>
          </p:cNvCxnSpPr>
          <p:nvPr/>
        </p:nvCxnSpPr>
        <p:spPr>
          <a:xfrm rot="5400000" flipV="1">
            <a:off x="7939120" y="3171553"/>
            <a:ext cx="1828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A25ABE31-859C-AC4D-B205-78B929F6829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914834" y="1714828"/>
            <a:ext cx="457200" cy="2743200"/>
          </a:xfrm>
          <a:prstGeom prst="bentConnector3">
            <a:avLst>
              <a:gd name="adj1" fmla="val 999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 descr="A close up of a map&#10;&#10;Description automatically generated">
            <a:extLst>
              <a:ext uri="{FF2B5EF4-FFF2-40B4-BE49-F238E27FC236}">
                <a16:creationId xmlns:a16="http://schemas.microsoft.com/office/drawing/2014/main" id="{E2BA53E9-5EB8-6E49-BCC0-1CE323FF0C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603" r="32172"/>
          <a:stretch/>
        </p:blipFill>
        <p:spPr>
          <a:xfrm>
            <a:off x="677138" y="2207906"/>
            <a:ext cx="2027131" cy="251621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57433667-0DE9-6F4F-8F8C-A574FCC17228}"/>
              </a:ext>
            </a:extLst>
          </p:cNvPr>
          <p:cNvSpPr txBox="1"/>
          <p:nvPr/>
        </p:nvSpPr>
        <p:spPr>
          <a:xfrm>
            <a:off x="367522" y="858054"/>
            <a:ext cx="2868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DA83D7B-4141-9A4D-85EE-FF9FBBA051F7}"/>
              </a:ext>
            </a:extLst>
          </p:cNvPr>
          <p:cNvSpPr txBox="1"/>
          <p:nvPr/>
        </p:nvSpPr>
        <p:spPr>
          <a:xfrm>
            <a:off x="367522" y="2327093"/>
            <a:ext cx="2868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b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7A7B0D9-5C82-FF4F-9016-D47138D7FE2A}"/>
              </a:ext>
            </a:extLst>
          </p:cNvPr>
          <p:cNvCxnSpPr>
            <a:cxnSpLocks/>
          </p:cNvCxnSpPr>
          <p:nvPr/>
        </p:nvCxnSpPr>
        <p:spPr>
          <a:xfrm rot="16200000">
            <a:off x="7939119" y="3902194"/>
            <a:ext cx="18288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323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7206</TotalTime>
  <Words>75</Words>
  <Application>Microsoft Macintosh PowerPoint</Application>
  <PresentationFormat>Custom</PresentationFormat>
  <Paragraphs>33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Horvath, Anelia Dafinova</cp:lastModifiedBy>
  <cp:revision>14</cp:revision>
  <dcterms:created xsi:type="dcterms:W3CDTF">2020-06-21T19:40:09Z</dcterms:created>
  <dcterms:modified xsi:type="dcterms:W3CDTF">2020-12-01T18:45:46Z</dcterms:modified>
</cp:coreProperties>
</file>

<file path=docProps/thumbnail.jpeg>
</file>